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8965" y="92074"/>
            <a:ext cx="1096137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8965" y="1600200"/>
            <a:ext cx="1096137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1"/>
          <p:cNvSpPr/>
          <p:nvPr/>
        </p:nvSpPr>
        <p:spPr>
          <a:xfrm>
            <a:off x="0" y="2194560"/>
            <a:ext cx="12191696" cy="2468880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Rounded Rectangle 2"/>
          <p:cNvSpPr/>
          <p:nvPr/>
        </p:nvSpPr>
        <p:spPr>
          <a:xfrm>
            <a:off x="0" y="2194560"/>
            <a:ext cx="201169" cy="246888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TextBox 3"/>
          <p:cNvSpPr txBox="1"/>
          <p:nvPr/>
        </p:nvSpPr>
        <p:spPr>
          <a:xfrm>
            <a:off x="914399" y="2377439"/>
            <a:ext cx="10515602" cy="634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1" sz="4200">
                <a:solidFill>
                  <a:srgbClr val="FFFFFF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97" name="TextBox 4"/>
          <p:cNvSpPr txBox="1"/>
          <p:nvPr/>
        </p:nvSpPr>
        <p:spPr>
          <a:xfrm>
            <a:off x="941831" y="3310128"/>
            <a:ext cx="1051560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>
                <a:solidFill>
                  <a:srgbClr val="2D9CDB"/>
                </a:solidFill>
              </a:defRPr>
            </a:lvl1pPr>
          </a:lstStyle>
          <a:p>
            <a:pPr/>
            <a:r>
              <a:t>Feature &amp; Marketing Overview — how each feature works and its impact</a:t>
            </a:r>
          </a:p>
        </p:txBody>
      </p:sp>
      <p:grpSp>
        <p:nvGrpSpPr>
          <p:cNvPr id="100" name="Rounded Rectangle 5"/>
          <p:cNvGrpSpPr/>
          <p:nvPr/>
        </p:nvGrpSpPr>
        <p:grpSpPr>
          <a:xfrm>
            <a:off x="896111" y="3977638"/>
            <a:ext cx="1799540" cy="310897"/>
            <a:chOff x="0" y="0"/>
            <a:chExt cx="1799538" cy="310895"/>
          </a:xfrm>
        </p:grpSpPr>
        <p:sp>
          <p:nvSpPr>
            <p:cNvPr id="98" name="Rounded Rectangle"/>
            <p:cNvSpPr/>
            <p:nvPr/>
          </p:nvSpPr>
          <p:spPr>
            <a:xfrm>
              <a:off x="0" y="0"/>
              <a:ext cx="1799539" cy="310896"/>
            </a:xfrm>
            <a:prstGeom prst="roundRect">
              <a:avLst>
                <a:gd name="adj" fmla="val 50000"/>
              </a:avLst>
            </a:prstGeom>
            <a:solidFill>
              <a:srgbClr val="151E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ENGLISH + MALAYALAM"/>
            <p:cNvSpPr txBox="1"/>
            <p:nvPr/>
          </p:nvSpPr>
          <p:spPr>
            <a:xfrm>
              <a:off x="189415" y="75614"/>
              <a:ext cx="1420709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2D9CDB"/>
                  </a:solidFill>
                </a:defRPr>
              </a:lvl1pPr>
            </a:lstStyle>
            <a:p>
              <a:pPr/>
              <a:r>
                <a:t>ENGLISH + MALAYALAM</a:t>
              </a:r>
            </a:p>
          </p:txBody>
        </p:sp>
      </p:grpSp>
      <p:grpSp>
        <p:nvGrpSpPr>
          <p:cNvPr id="103" name="Rounded Rectangle 6"/>
          <p:cNvGrpSpPr/>
          <p:nvPr/>
        </p:nvGrpSpPr>
        <p:grpSpPr>
          <a:xfrm>
            <a:off x="3611879" y="3977638"/>
            <a:ext cx="2051914" cy="310897"/>
            <a:chOff x="0" y="0"/>
            <a:chExt cx="2051912" cy="310895"/>
          </a:xfrm>
        </p:grpSpPr>
        <p:sp>
          <p:nvSpPr>
            <p:cNvPr id="101" name="Rounded Rectangle"/>
            <p:cNvSpPr/>
            <p:nvPr/>
          </p:nvSpPr>
          <p:spPr>
            <a:xfrm>
              <a:off x="0" y="0"/>
              <a:ext cx="2051913" cy="310896"/>
            </a:xfrm>
            <a:prstGeom prst="roundRect">
              <a:avLst>
                <a:gd name="adj" fmla="val 50000"/>
              </a:avLst>
            </a:prstGeom>
            <a:solidFill>
              <a:srgbClr val="151E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2" name="GAMIFIED DAILY READING"/>
            <p:cNvSpPr txBox="1"/>
            <p:nvPr/>
          </p:nvSpPr>
          <p:spPr>
            <a:xfrm>
              <a:off x="248958" y="75614"/>
              <a:ext cx="1553996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2D9CDB"/>
                  </a:solidFill>
                </a:defRPr>
              </a:lvl1pPr>
            </a:lstStyle>
            <a:p>
              <a:pPr/>
              <a:r>
                <a:t>GAMIFIED DAILY READING</a:t>
              </a:r>
            </a:p>
          </p:txBody>
        </p:sp>
      </p:grpSp>
      <p:grpSp>
        <p:nvGrpSpPr>
          <p:cNvPr id="106" name="Rounded Rectangle 7"/>
          <p:cNvGrpSpPr/>
          <p:nvPr/>
        </p:nvGrpSpPr>
        <p:grpSpPr>
          <a:xfrm>
            <a:off x="6446520" y="3977638"/>
            <a:ext cx="2809036" cy="310897"/>
            <a:chOff x="0" y="0"/>
            <a:chExt cx="2809035" cy="310895"/>
          </a:xfrm>
        </p:grpSpPr>
        <p:sp>
          <p:nvSpPr>
            <p:cNvPr id="104" name="Rounded Rectangle"/>
            <p:cNvSpPr/>
            <p:nvPr/>
          </p:nvSpPr>
          <p:spPr>
            <a:xfrm>
              <a:off x="0" y="0"/>
              <a:ext cx="2809036" cy="310896"/>
            </a:xfrm>
            <a:prstGeom prst="roundRect">
              <a:avLst>
                <a:gd name="adj" fmla="val 50000"/>
              </a:avLst>
            </a:prstGeom>
            <a:solidFill>
              <a:srgbClr val="151E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5" name="GENESIS TO REVELATION IN 1 YEAR"/>
            <p:cNvSpPr txBox="1"/>
            <p:nvPr/>
          </p:nvSpPr>
          <p:spPr>
            <a:xfrm>
              <a:off x="371108" y="75614"/>
              <a:ext cx="2066820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2D9CDB"/>
                  </a:solidFill>
                </a:defRPr>
              </a:lvl1pPr>
            </a:lstStyle>
            <a:p>
              <a:pPr/>
              <a:r>
                <a:t>GENESIS TO REVELATION IN 1 YEAR</a:t>
              </a:r>
            </a:p>
          </p:txBody>
        </p:sp>
      </p:grpSp>
      <p:sp>
        <p:nvSpPr>
          <p:cNvPr id="107" name="TextBox 8"/>
          <p:cNvSpPr txBox="1"/>
          <p:nvPr/>
        </p:nvSpPr>
        <p:spPr>
          <a:xfrm>
            <a:off x="941831" y="6126479"/>
            <a:ext cx="10515602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1300">
                <a:solidFill>
                  <a:srgbClr val="6B7685"/>
                </a:solidFill>
              </a:defRPr>
            </a:lvl1pPr>
          </a:lstStyle>
          <a:p>
            <a:pPr/>
            <a:r>
              <a:t>A daily Bible reading companion that builds a lasting habit.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Rounded Rectangle 3"/>
          <p:cNvSpPr/>
          <p:nvPr/>
        </p:nvSpPr>
        <p:spPr>
          <a:xfrm>
            <a:off x="626421" y="864108"/>
            <a:ext cx="2496198" cy="5129785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292" y="982980"/>
            <a:ext cx="2258455" cy="489204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Rounded Rectangle 5"/>
          <p:cNvSpPr/>
          <p:nvPr/>
        </p:nvSpPr>
        <p:spPr>
          <a:xfrm>
            <a:off x="2518542" y="1001267"/>
            <a:ext cx="2369556" cy="485546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7414" y="1120139"/>
            <a:ext cx="2131812" cy="46177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8" name="Rounded Rectangle 7"/>
          <p:cNvGrpSpPr/>
          <p:nvPr/>
        </p:nvGrpSpPr>
        <p:grpSpPr>
          <a:xfrm>
            <a:off x="5989320" y="777240"/>
            <a:ext cx="958292" cy="310897"/>
            <a:chOff x="0" y="0"/>
            <a:chExt cx="958291" cy="310895"/>
          </a:xfrm>
        </p:grpSpPr>
        <p:sp>
          <p:nvSpPr>
            <p:cNvPr id="216" name="Rounded Rectangle"/>
            <p:cNvSpPr/>
            <p:nvPr/>
          </p:nvSpPr>
          <p:spPr>
            <a:xfrm>
              <a:off x="0" y="0"/>
              <a:ext cx="958292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7" name="STRUCTURE"/>
            <p:cNvSpPr txBox="1"/>
            <p:nvPr/>
          </p:nvSpPr>
          <p:spPr>
            <a:xfrm>
              <a:off x="117359" y="75614"/>
              <a:ext cx="723573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STRUCTURE</a:t>
              </a:r>
            </a:p>
          </p:txBody>
        </p:sp>
      </p:grpSp>
      <p:sp>
        <p:nvSpPr>
          <p:cNvPr id="219" name="TextBox 8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The 365-Day Reading Plan</a:t>
            </a:r>
          </a:p>
        </p:txBody>
      </p:sp>
      <p:sp>
        <p:nvSpPr>
          <p:cNvPr id="220" name="Rounded Rectangle 9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1" name="TextBox 10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A complete 'Genesis to Revelation in one year' plan, one day at a time.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Calendar and day-list views show done, current and upcoming days.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Completed days are clearly marked — and the plan never runs ahead of you.</a:t>
            </a:r>
          </a:p>
        </p:txBody>
      </p:sp>
      <p:sp>
        <p:nvSpPr>
          <p:cNvPr id="222" name="Rounded Rectangle 11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3" name="Rounded Rectangle 12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4" name="TextBox 13"/>
          <p:cNvSpPr txBox="1"/>
          <p:nvPr/>
        </p:nvSpPr>
        <p:spPr>
          <a:xfrm>
            <a:off x="6291072" y="5678477"/>
            <a:ext cx="5105096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Gives readers a clear, finishable path through the entire Bible.</a:t>
            </a:r>
          </a:p>
        </p:txBody>
      </p:sp>
      <p:sp>
        <p:nvSpPr>
          <p:cNvPr id="225" name="Rounded Rectangle 14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TextBox 15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227" name="TextBox 16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0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1" name="Rounded Rectangle 3"/>
          <p:cNvSpPr/>
          <p:nvPr/>
        </p:nvSpPr>
        <p:spPr>
          <a:xfrm>
            <a:off x="1220746" y="566927"/>
            <a:ext cx="2770590" cy="572414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618" y="685800"/>
            <a:ext cx="2532846" cy="5486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" name="Rounded Rectangle 5"/>
          <p:cNvGrpSpPr/>
          <p:nvPr/>
        </p:nvGrpSpPr>
        <p:grpSpPr>
          <a:xfrm>
            <a:off x="5989320" y="777240"/>
            <a:ext cx="1042416" cy="310897"/>
            <a:chOff x="0" y="0"/>
            <a:chExt cx="1042414" cy="310895"/>
          </a:xfrm>
        </p:grpSpPr>
        <p:sp>
          <p:nvSpPr>
            <p:cNvPr id="233" name="Rounded Rectangle"/>
            <p:cNvSpPr/>
            <p:nvPr/>
          </p:nvSpPr>
          <p:spPr>
            <a:xfrm>
              <a:off x="0" y="0"/>
              <a:ext cx="1042415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4" name="MOTIVATION"/>
            <p:cNvSpPr txBox="1"/>
            <p:nvPr/>
          </p:nvSpPr>
          <p:spPr>
            <a:xfrm>
              <a:off x="121290" y="75614"/>
              <a:ext cx="799834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MOTIVATION</a:t>
              </a:r>
            </a:p>
          </p:txBody>
        </p:sp>
      </p:grpSp>
      <p:sp>
        <p:nvSpPr>
          <p:cNvPr id="236" name="TextBox 6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Streaks, Levels &amp; Profile</a:t>
            </a:r>
          </a:p>
        </p:txBody>
      </p:sp>
      <p:sp>
        <p:nvSpPr>
          <p:cNvPr id="237" name="Rounded Rectangle 7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TextBox 8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Track current &amp; longest streaks, level, total Manna and chapters read.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An annual activity heat-map visualizes consistency at a glance.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Recent activity logs every completed day and reward earned.</a:t>
            </a:r>
          </a:p>
        </p:txBody>
      </p:sp>
      <p:sp>
        <p:nvSpPr>
          <p:cNvPr id="239" name="Rounded Rectangle 9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Rounded Rectangle 10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TextBox 11"/>
          <p:cNvSpPr txBox="1"/>
          <p:nvPr/>
        </p:nvSpPr>
        <p:spPr>
          <a:xfrm>
            <a:off x="6291072" y="5678477"/>
            <a:ext cx="5105096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Makes progress personal and visible — a powerful reason to keep going.</a:t>
            </a:r>
          </a:p>
        </p:txBody>
      </p:sp>
      <p:sp>
        <p:nvSpPr>
          <p:cNvPr id="242" name="Rounded Rectangle 12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TextBox 13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244" name="TextBox 14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Rounded Rectangle 3"/>
          <p:cNvSpPr/>
          <p:nvPr/>
        </p:nvSpPr>
        <p:spPr>
          <a:xfrm>
            <a:off x="1220746" y="566927"/>
            <a:ext cx="2770590" cy="572414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618" y="685800"/>
            <a:ext cx="2532846" cy="5486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Rounded Rectangle 5"/>
          <p:cNvGrpSpPr/>
          <p:nvPr/>
        </p:nvGrpSpPr>
        <p:grpSpPr>
          <a:xfrm>
            <a:off x="5989320" y="777240"/>
            <a:ext cx="790042" cy="310897"/>
            <a:chOff x="0" y="0"/>
            <a:chExt cx="790041" cy="310895"/>
          </a:xfrm>
        </p:grpSpPr>
        <p:sp>
          <p:nvSpPr>
            <p:cNvPr id="250" name="Rounded Rectangle"/>
            <p:cNvSpPr/>
            <p:nvPr/>
          </p:nvSpPr>
          <p:spPr>
            <a:xfrm>
              <a:off x="0" y="0"/>
              <a:ext cx="790042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1" name="REWARDS"/>
            <p:cNvSpPr txBox="1"/>
            <p:nvPr/>
          </p:nvSpPr>
          <p:spPr>
            <a:xfrm>
              <a:off x="83848" y="75614"/>
              <a:ext cx="622345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REWARDS</a:t>
              </a:r>
            </a:p>
          </p:txBody>
        </p:sp>
      </p:grpSp>
      <p:sp>
        <p:nvSpPr>
          <p:cNvPr id="253" name="TextBox 6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Achievements &amp; Badges</a:t>
            </a:r>
          </a:p>
        </p:txBody>
      </p:sp>
      <p:sp>
        <p:nvSpPr>
          <p:cNvPr id="254" name="Rounded Rectangle 7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TextBox 8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Unlock milestone, streak and level badges as you read.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Clear targets to chase: First Light, Genesis, Pathfinder, Centurion…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Earned vs. locked badges give a sense of journey and goals.</a:t>
            </a:r>
          </a:p>
        </p:txBody>
      </p:sp>
      <p:sp>
        <p:nvSpPr>
          <p:cNvPr id="256" name="Rounded Rectangle 9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7" name="Rounded Rectangle 10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8" name="TextBox 11"/>
          <p:cNvSpPr txBox="1"/>
          <p:nvPr/>
        </p:nvSpPr>
        <p:spPr>
          <a:xfrm>
            <a:off x="6291072" y="5678477"/>
            <a:ext cx="5105096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Sustains long-term engagement with meaningful, faith-themed rewards.</a:t>
            </a:r>
          </a:p>
        </p:txBody>
      </p:sp>
      <p:sp>
        <p:nvSpPr>
          <p:cNvPr id="259" name="Rounded Rectangle 12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TextBox 13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261" name="TextBox 14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Box 2"/>
          <p:cNvSpPr txBox="1"/>
          <p:nvPr/>
        </p:nvSpPr>
        <p:spPr>
          <a:xfrm>
            <a:off x="960119" y="2697479"/>
            <a:ext cx="10241282" cy="54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1" sz="3400">
                <a:solidFill>
                  <a:srgbClr val="FFFFFF"/>
                </a:solidFill>
              </a:defRPr>
            </a:lvl1pPr>
          </a:lstStyle>
          <a:p>
            <a:pPr/>
            <a:r>
              <a:t>Community</a:t>
            </a:r>
          </a:p>
        </p:txBody>
      </p:sp>
      <p:sp>
        <p:nvSpPr>
          <p:cNvPr id="264" name="TextBox 3"/>
          <p:cNvSpPr txBox="1"/>
          <p:nvPr/>
        </p:nvSpPr>
        <p:spPr>
          <a:xfrm>
            <a:off x="987551" y="3611879"/>
            <a:ext cx="10241282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1600">
                <a:solidFill>
                  <a:srgbClr val="2D9CDB"/>
                </a:solidFill>
              </a:defRPr>
            </a:lvl1pPr>
          </a:lstStyle>
          <a:p>
            <a:pPr/>
            <a:r>
              <a:t>Read together, stay accountable</a:t>
            </a:r>
          </a:p>
        </p:txBody>
      </p:sp>
      <p:sp>
        <p:nvSpPr>
          <p:cNvPr id="265" name="Rounded Rectangle 1"/>
          <p:cNvSpPr/>
          <p:nvPr/>
        </p:nvSpPr>
        <p:spPr>
          <a:xfrm>
            <a:off x="-6198" y="2288744"/>
            <a:ext cx="12191696" cy="36577"/>
          </a:xfrm>
          <a:prstGeom prst="roundRect">
            <a:avLst>
              <a:gd name="adj" fmla="val 0"/>
            </a:avLst>
          </a:prstGeom>
          <a:solidFill>
            <a:srgbClr val="165A8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9" name="Rounded Rectangle 3"/>
          <p:cNvSpPr/>
          <p:nvPr/>
        </p:nvSpPr>
        <p:spPr>
          <a:xfrm>
            <a:off x="1220746" y="566927"/>
            <a:ext cx="2770590" cy="572414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7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618" y="685800"/>
            <a:ext cx="2532846" cy="5486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Rounded Rectangle 5"/>
          <p:cNvGrpSpPr/>
          <p:nvPr/>
        </p:nvGrpSpPr>
        <p:grpSpPr>
          <a:xfrm>
            <a:off x="5989320" y="777240"/>
            <a:ext cx="958292" cy="310897"/>
            <a:chOff x="0" y="0"/>
            <a:chExt cx="958291" cy="310895"/>
          </a:xfrm>
        </p:grpSpPr>
        <p:sp>
          <p:nvSpPr>
            <p:cNvPr id="271" name="Rounded Rectangle"/>
            <p:cNvSpPr/>
            <p:nvPr/>
          </p:nvSpPr>
          <p:spPr>
            <a:xfrm>
              <a:off x="0" y="0"/>
              <a:ext cx="958292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2" name="COMMUNITY"/>
            <p:cNvSpPr txBox="1"/>
            <p:nvPr/>
          </p:nvSpPr>
          <p:spPr>
            <a:xfrm>
              <a:off x="73191" y="75614"/>
              <a:ext cx="811908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COMMUNITY</a:t>
              </a:r>
            </a:p>
          </p:txBody>
        </p:sp>
      </p:grpSp>
      <p:sp>
        <p:nvSpPr>
          <p:cNvPr id="274" name="TextBox 6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Bible Warriors Leaderboard</a:t>
            </a:r>
          </a:p>
        </p:txBody>
      </p:sp>
      <p:sp>
        <p:nvSpPr>
          <p:cNvPr id="275" name="Rounded Rectangle 7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6" name="TextBox 8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Ranks readers by streak, best streak and all-time Manna.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Privacy-first: hidden by default — opt in to appear.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See your rank and stay motivated alongside others.</a:t>
            </a:r>
          </a:p>
        </p:txBody>
      </p:sp>
      <p:sp>
        <p:nvSpPr>
          <p:cNvPr id="277" name="Rounded Rectangle 9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8" name="Rounded Rectangle 10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TextBox 11"/>
          <p:cNvSpPr txBox="1"/>
          <p:nvPr/>
        </p:nvSpPr>
        <p:spPr>
          <a:xfrm>
            <a:off x="6291072" y="5678477"/>
            <a:ext cx="5105096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Adds friendly, opt-in social accountability that drives daily return.</a:t>
            </a:r>
          </a:p>
        </p:txBody>
      </p:sp>
      <p:sp>
        <p:nvSpPr>
          <p:cNvPr id="280" name="Rounded Rectangle 12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TextBox 13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282" name="TextBox 14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Box 2"/>
          <p:cNvSpPr txBox="1"/>
          <p:nvPr/>
        </p:nvSpPr>
        <p:spPr>
          <a:xfrm>
            <a:off x="960119" y="2697479"/>
            <a:ext cx="10241282" cy="54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1" sz="3400">
                <a:solidFill>
                  <a:srgbClr val="FFFFFF"/>
                </a:solidFill>
              </a:defRPr>
            </a:lvl1pPr>
          </a:lstStyle>
          <a:p>
            <a:pPr/>
            <a:r>
              <a:t>Get started &amp; personalize</a:t>
            </a:r>
          </a:p>
        </p:txBody>
      </p:sp>
      <p:sp>
        <p:nvSpPr>
          <p:cNvPr id="285" name="TextBox 3"/>
          <p:cNvSpPr txBox="1"/>
          <p:nvPr/>
        </p:nvSpPr>
        <p:spPr>
          <a:xfrm>
            <a:off x="987551" y="3611879"/>
            <a:ext cx="10241282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1600">
                <a:solidFill>
                  <a:srgbClr val="2D9CDB"/>
                </a:solidFill>
              </a:defRPr>
            </a:lvl1pPr>
          </a:lstStyle>
          <a:p>
            <a:pPr/>
            <a:r>
              <a:t>A tailored setup and full control</a:t>
            </a:r>
          </a:p>
        </p:txBody>
      </p:sp>
      <p:sp>
        <p:nvSpPr>
          <p:cNvPr id="286" name="Rounded Rectangle 1"/>
          <p:cNvSpPr/>
          <p:nvPr/>
        </p:nvSpPr>
        <p:spPr>
          <a:xfrm>
            <a:off x="-6198" y="2288744"/>
            <a:ext cx="12191696" cy="36577"/>
          </a:xfrm>
          <a:prstGeom prst="roundRect">
            <a:avLst>
              <a:gd name="adj" fmla="val 0"/>
            </a:avLst>
          </a:prstGeom>
          <a:solidFill>
            <a:srgbClr val="165A8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9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0" name="Rounded Rectangle 3"/>
          <p:cNvSpPr/>
          <p:nvPr/>
        </p:nvSpPr>
        <p:spPr>
          <a:xfrm>
            <a:off x="626421" y="864108"/>
            <a:ext cx="2496198" cy="5129785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292" y="982980"/>
            <a:ext cx="2258455" cy="489204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Rounded Rectangle 5"/>
          <p:cNvSpPr/>
          <p:nvPr/>
        </p:nvSpPr>
        <p:spPr>
          <a:xfrm>
            <a:off x="2518542" y="1001267"/>
            <a:ext cx="2369556" cy="485546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7414" y="1120139"/>
            <a:ext cx="2131812" cy="46177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" name="Rounded Rectangle 7"/>
          <p:cNvGrpSpPr/>
          <p:nvPr/>
        </p:nvGrpSpPr>
        <p:grpSpPr>
          <a:xfrm>
            <a:off x="5989320" y="777240"/>
            <a:ext cx="1547165" cy="310897"/>
            <a:chOff x="0" y="0"/>
            <a:chExt cx="1547163" cy="310895"/>
          </a:xfrm>
        </p:grpSpPr>
        <p:sp>
          <p:nvSpPr>
            <p:cNvPr id="294" name="Rounded Rectangle"/>
            <p:cNvSpPr/>
            <p:nvPr/>
          </p:nvSpPr>
          <p:spPr>
            <a:xfrm>
              <a:off x="0" y="0"/>
              <a:ext cx="1547164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5" name="FIRST IMPRESSION"/>
            <p:cNvSpPr txBox="1"/>
            <p:nvPr/>
          </p:nvSpPr>
          <p:spPr>
            <a:xfrm>
              <a:off x="215036" y="75614"/>
              <a:ext cx="1117092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FIRST IMPRESSION</a:t>
              </a:r>
            </a:p>
          </p:txBody>
        </p:sp>
      </p:grpSp>
      <p:sp>
        <p:nvSpPr>
          <p:cNvPr id="297" name="TextBox 8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Personalized Onboarding</a:t>
            </a:r>
          </a:p>
        </p:txBody>
      </p:sp>
      <p:sp>
        <p:nvSpPr>
          <p:cNvPr id="298" name="Rounded Rectangle 9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9" name="TextBox 10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A guided intro sets the vision and shows the daily-quest format.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Readers pick reading goals and a reminder schedule.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They choose their Bible version before the first reading.</a:t>
            </a:r>
          </a:p>
        </p:txBody>
      </p:sp>
      <p:sp>
        <p:nvSpPr>
          <p:cNvPr id="300" name="Rounded Rectangle 11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1" name="Rounded Rectangle 12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2" name="TextBox 13"/>
          <p:cNvSpPr txBox="1"/>
          <p:nvPr/>
        </p:nvSpPr>
        <p:spPr>
          <a:xfrm>
            <a:off x="6291072" y="5678477"/>
            <a:ext cx="5105096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Gets every new user to a personalized, ready-to-read state in under a minute.</a:t>
            </a:r>
          </a:p>
        </p:txBody>
      </p:sp>
      <p:sp>
        <p:nvSpPr>
          <p:cNvPr id="303" name="Rounded Rectangle 14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4" name="TextBox 15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305" name="TextBox 16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8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9" name="Rounded Rectangle 3"/>
          <p:cNvSpPr/>
          <p:nvPr/>
        </p:nvSpPr>
        <p:spPr>
          <a:xfrm>
            <a:off x="1220746" y="566927"/>
            <a:ext cx="2770590" cy="572414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1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618" y="685800"/>
            <a:ext cx="2532846" cy="5486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Rounded Rectangle 5"/>
          <p:cNvGrpSpPr/>
          <p:nvPr/>
        </p:nvGrpSpPr>
        <p:grpSpPr>
          <a:xfrm>
            <a:off x="5989320" y="777240"/>
            <a:ext cx="958292" cy="310897"/>
            <a:chOff x="0" y="0"/>
            <a:chExt cx="958291" cy="310895"/>
          </a:xfrm>
        </p:grpSpPr>
        <p:sp>
          <p:nvSpPr>
            <p:cNvPr id="311" name="Rounded Rectangle"/>
            <p:cNvSpPr/>
            <p:nvPr/>
          </p:nvSpPr>
          <p:spPr>
            <a:xfrm>
              <a:off x="0" y="0"/>
              <a:ext cx="958292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2" name="RETENTION"/>
            <p:cNvSpPr txBox="1"/>
            <p:nvPr/>
          </p:nvSpPr>
          <p:spPr>
            <a:xfrm>
              <a:off x="125579" y="75614"/>
              <a:ext cx="707133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RETENTION</a:t>
              </a:r>
            </a:p>
          </p:txBody>
        </p:sp>
      </p:grpSp>
      <p:sp>
        <p:nvSpPr>
          <p:cNvPr id="314" name="TextBox 6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Smart Daily Reminders</a:t>
            </a:r>
          </a:p>
        </p:txBody>
      </p:sp>
      <p:sp>
        <p:nvSpPr>
          <p:cNvPr id="315" name="Rounded Rectangle 7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6" name="TextBox 8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Choose all-in-one or separate reminders for each reading.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Pick the time that fits your routine.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Notifications carry the day's portions and estimated read time.</a:t>
            </a:r>
          </a:p>
        </p:txBody>
      </p:sp>
      <p:sp>
        <p:nvSpPr>
          <p:cNvPr id="317" name="Rounded Rectangle 9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8" name="Rounded Rectangle 10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9" name="TextBox 11"/>
          <p:cNvSpPr txBox="1"/>
          <p:nvPr/>
        </p:nvSpPr>
        <p:spPr>
          <a:xfrm>
            <a:off x="6291072" y="5678477"/>
            <a:ext cx="5105096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Brings readers back every day, at the moment that works for them.</a:t>
            </a:r>
          </a:p>
        </p:txBody>
      </p:sp>
      <p:sp>
        <p:nvSpPr>
          <p:cNvPr id="320" name="Rounded Rectangle 12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1" name="TextBox 13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322" name="TextBox 14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Rounded Rectangle 3"/>
          <p:cNvSpPr/>
          <p:nvPr/>
        </p:nvSpPr>
        <p:spPr>
          <a:xfrm>
            <a:off x="626421" y="864108"/>
            <a:ext cx="2496198" cy="5129785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2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292" y="982980"/>
            <a:ext cx="2258455" cy="489204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Rounded Rectangle 5"/>
          <p:cNvSpPr/>
          <p:nvPr/>
        </p:nvSpPr>
        <p:spPr>
          <a:xfrm>
            <a:off x="2518542" y="1001267"/>
            <a:ext cx="2369556" cy="485546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2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7414" y="1120139"/>
            <a:ext cx="2131812" cy="46177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2" name="Rounded Rectangle 7"/>
          <p:cNvGrpSpPr/>
          <p:nvPr/>
        </p:nvGrpSpPr>
        <p:grpSpPr>
          <a:xfrm>
            <a:off x="5989320" y="777240"/>
            <a:ext cx="790042" cy="310897"/>
            <a:chOff x="0" y="0"/>
            <a:chExt cx="790041" cy="310895"/>
          </a:xfrm>
        </p:grpSpPr>
        <p:sp>
          <p:nvSpPr>
            <p:cNvPr id="330" name="Rounded Rectangle"/>
            <p:cNvSpPr/>
            <p:nvPr/>
          </p:nvSpPr>
          <p:spPr>
            <a:xfrm>
              <a:off x="0" y="0"/>
              <a:ext cx="790042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1" name="CONTROL"/>
            <p:cNvSpPr txBox="1"/>
            <p:nvPr/>
          </p:nvSpPr>
          <p:spPr>
            <a:xfrm>
              <a:off x="96263" y="75614"/>
              <a:ext cx="597515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CONTROL</a:t>
              </a:r>
            </a:p>
          </p:txBody>
        </p:sp>
      </p:grpSp>
      <p:sp>
        <p:nvSpPr>
          <p:cNvPr id="333" name="TextBox 8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Settings &amp; Personalization</a:t>
            </a:r>
          </a:p>
        </p:txBody>
      </p:sp>
      <p:sp>
        <p:nvSpPr>
          <p:cNvPr id="334" name="Rounded Rectangle 9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5" name="TextBox 10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Switch theme (System / Light / Dark) — your choice is remembered.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Change Bible version and reading display anytime.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Manage notifications, profile and support in one place.</a:t>
            </a:r>
          </a:p>
        </p:txBody>
      </p:sp>
      <p:sp>
        <p:nvSpPr>
          <p:cNvPr id="336" name="Rounded Rectangle 11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7" name="Rounded Rectangle 12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8" name="TextBox 13"/>
          <p:cNvSpPr txBox="1"/>
          <p:nvPr/>
        </p:nvSpPr>
        <p:spPr>
          <a:xfrm>
            <a:off x="6291072" y="5678477"/>
            <a:ext cx="5105096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Lets every reader tune the app to their own preference and device.</a:t>
            </a:r>
          </a:p>
        </p:txBody>
      </p:sp>
      <p:sp>
        <p:nvSpPr>
          <p:cNvPr id="339" name="Rounded Rectangle 14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0" name="TextBox 15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341" name="TextBox 16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4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5" name="Rounded Rectangle 3"/>
          <p:cNvSpPr/>
          <p:nvPr/>
        </p:nvSpPr>
        <p:spPr>
          <a:xfrm>
            <a:off x="1220746" y="566927"/>
            <a:ext cx="2770590" cy="572414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4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618" y="685800"/>
            <a:ext cx="2532846" cy="5486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9" name="Rounded Rectangle 5"/>
          <p:cNvGrpSpPr/>
          <p:nvPr/>
        </p:nvGrpSpPr>
        <p:grpSpPr>
          <a:xfrm>
            <a:off x="5989320" y="777240"/>
            <a:ext cx="1631290" cy="310897"/>
            <a:chOff x="0" y="0"/>
            <a:chExt cx="1631288" cy="310895"/>
          </a:xfrm>
        </p:grpSpPr>
        <p:sp>
          <p:nvSpPr>
            <p:cNvPr id="347" name="Rounded Rectangle"/>
            <p:cNvSpPr/>
            <p:nvPr/>
          </p:nvSpPr>
          <p:spPr>
            <a:xfrm>
              <a:off x="0" y="0"/>
              <a:ext cx="1631289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8" name="TRUST &amp; ITERATION"/>
            <p:cNvSpPr txBox="1"/>
            <p:nvPr/>
          </p:nvSpPr>
          <p:spPr>
            <a:xfrm>
              <a:off x="219445" y="75614"/>
              <a:ext cx="1192399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TRUST &amp; ITERATION</a:t>
              </a:r>
            </a:p>
          </p:txBody>
        </p:sp>
      </p:grpSp>
      <p:sp>
        <p:nvSpPr>
          <p:cNvPr id="350" name="TextBox 6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In-App Feedback Hub</a:t>
            </a:r>
          </a:p>
        </p:txBody>
      </p:sp>
      <p:sp>
        <p:nvSpPr>
          <p:cNvPr id="351" name="Rounded Rectangle 7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TextBox 8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Readers report issues, request features, and upvote others'.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Each issue shows a live status — Open or Fixed — GitHub-style.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The team resolves items and marks them Fixed from the backend.</a:t>
            </a:r>
          </a:p>
        </p:txBody>
      </p:sp>
      <p:sp>
        <p:nvSpPr>
          <p:cNvPr id="353" name="Rounded Rectangle 9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4" name="Rounded Rectangle 10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5" name="TextBox 11"/>
          <p:cNvSpPr txBox="1"/>
          <p:nvPr/>
        </p:nvSpPr>
        <p:spPr>
          <a:xfrm>
            <a:off x="6291072" y="5678477"/>
            <a:ext cx="5105096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Builds trust: users see their feedback heard, tracked and resolved.</a:t>
            </a:r>
          </a:p>
        </p:txBody>
      </p:sp>
      <p:sp>
        <p:nvSpPr>
          <p:cNvPr id="356" name="Rounded Rectangle 12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7" name="TextBox 13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358" name="TextBox 14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13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1"/>
          <p:cNvSpPr/>
          <p:nvPr/>
        </p:nvSpPr>
        <p:spPr>
          <a:xfrm>
            <a:off x="-15088" y="2288744"/>
            <a:ext cx="12191696" cy="36577"/>
          </a:xfrm>
          <a:prstGeom prst="roundRect">
            <a:avLst>
              <a:gd name="adj" fmla="val 0"/>
            </a:avLst>
          </a:prstGeom>
          <a:solidFill>
            <a:srgbClr val="165A8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TextBox 2"/>
          <p:cNvSpPr txBox="1"/>
          <p:nvPr/>
        </p:nvSpPr>
        <p:spPr>
          <a:xfrm>
            <a:off x="960119" y="2697479"/>
            <a:ext cx="10241282" cy="54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1" sz="3400">
                <a:solidFill>
                  <a:srgbClr val="FFFFFF"/>
                </a:solidFill>
              </a:defRPr>
            </a:lvl1pPr>
          </a:lstStyle>
          <a:p>
            <a:pPr/>
            <a:r>
              <a:t>Read</a:t>
            </a:r>
          </a:p>
        </p:txBody>
      </p:sp>
      <p:sp>
        <p:nvSpPr>
          <p:cNvPr id="111" name="TextBox 3"/>
          <p:cNvSpPr txBox="1"/>
          <p:nvPr/>
        </p:nvSpPr>
        <p:spPr>
          <a:xfrm>
            <a:off x="987551" y="3611879"/>
            <a:ext cx="10241282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1600">
                <a:solidFill>
                  <a:srgbClr val="2D9CDB"/>
                </a:solidFill>
              </a:defRPr>
            </a:lvl1pPr>
          </a:lstStyle>
          <a:p>
            <a:pPr/>
            <a:r>
              <a:t>A focused, bilingual reading experience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ounded Rectangle 1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1" name="TextBox 2"/>
          <p:cNvSpPr txBox="1"/>
          <p:nvPr/>
        </p:nvSpPr>
        <p:spPr>
          <a:xfrm>
            <a:off x="960119" y="2011679"/>
            <a:ext cx="10241282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4999"/>
              </a:lnSpc>
              <a:defRPr b="1" sz="3400">
                <a:solidFill>
                  <a:srgbClr val="FFFFFF"/>
                </a:solidFill>
              </a:defRPr>
            </a:pPr>
            <a:r>
              <a:t>One habit. The whole Bible.</a:t>
            </a:r>
          </a:p>
          <a:p>
            <a:pPr>
              <a:lnSpc>
                <a:spcPct val="104999"/>
              </a:lnSpc>
              <a:defRPr b="1" sz="3400">
                <a:solidFill>
                  <a:srgbClr val="FFFFFF"/>
                </a:solidFill>
              </a:defRPr>
            </a:pPr>
            <a:r>
              <a:t>In your language.</a:t>
            </a:r>
          </a:p>
        </p:txBody>
      </p:sp>
      <p:sp>
        <p:nvSpPr>
          <p:cNvPr id="362" name="TextBox 3"/>
          <p:cNvSpPr txBox="1"/>
          <p:nvPr/>
        </p:nvSpPr>
        <p:spPr>
          <a:xfrm>
            <a:off x="987551" y="3657600"/>
            <a:ext cx="10241282" cy="557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500">
                <a:solidFill>
                  <a:srgbClr val="AEB9C7"/>
                </a:solidFill>
              </a:defRPr>
            </a:pPr>
            <a:r>
              <a:t>Gamified daily quests · bilingual reading · journaling · AI explanations · streaks ·</a:t>
            </a:r>
          </a:p>
          <a:p>
            <a:pPr>
              <a:spcBef>
                <a:spcPts val="400"/>
              </a:spcBef>
              <a:defRPr sz="1500">
                <a:solidFill>
                  <a:srgbClr val="AEB9C7"/>
                </a:solidFill>
              </a:defRPr>
            </a:pPr>
            <a:r>
              <a:t>achievements · community leaderboard · a 365-day plan, Genesis to Revelation.</a:t>
            </a:r>
          </a:p>
        </p:txBody>
      </p:sp>
      <p:grpSp>
        <p:nvGrpSpPr>
          <p:cNvPr id="365" name="Rounded Rectangle 4"/>
          <p:cNvGrpSpPr/>
          <p:nvPr/>
        </p:nvGrpSpPr>
        <p:grpSpPr>
          <a:xfrm>
            <a:off x="941832" y="5029200"/>
            <a:ext cx="2472538" cy="310896"/>
            <a:chOff x="0" y="0"/>
            <a:chExt cx="2472537" cy="310895"/>
          </a:xfrm>
        </p:grpSpPr>
        <p:sp>
          <p:nvSpPr>
            <p:cNvPr id="363" name="Rounded Rectangle"/>
            <p:cNvSpPr/>
            <p:nvPr/>
          </p:nvSpPr>
          <p:spPr>
            <a:xfrm>
              <a:off x="0" y="0"/>
              <a:ext cx="2472538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4" name="DAILY BIBLE READING MISSION"/>
            <p:cNvSpPr txBox="1"/>
            <p:nvPr/>
          </p:nvSpPr>
          <p:spPr>
            <a:xfrm>
              <a:off x="320662" y="75614"/>
              <a:ext cx="1831213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DAILY BIBLE READING MISSION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Rounded Rectangle 3"/>
          <p:cNvSpPr/>
          <p:nvPr/>
        </p:nvSpPr>
        <p:spPr>
          <a:xfrm>
            <a:off x="1220746" y="566927"/>
            <a:ext cx="2770590" cy="572414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618" y="685800"/>
            <a:ext cx="2532846" cy="5486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9" name="Rounded Rectangle 5"/>
          <p:cNvGrpSpPr/>
          <p:nvPr/>
        </p:nvGrpSpPr>
        <p:grpSpPr>
          <a:xfrm>
            <a:off x="5989320" y="777240"/>
            <a:ext cx="1463040" cy="310897"/>
            <a:chOff x="0" y="0"/>
            <a:chExt cx="1463038" cy="310895"/>
          </a:xfrm>
        </p:grpSpPr>
        <p:sp>
          <p:nvSpPr>
            <p:cNvPr id="117" name="Rounded Rectangle"/>
            <p:cNvSpPr/>
            <p:nvPr/>
          </p:nvSpPr>
          <p:spPr>
            <a:xfrm>
              <a:off x="0" y="0"/>
              <a:ext cx="1463039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8" name="CORE EXPERIENCE"/>
            <p:cNvSpPr txBox="1"/>
            <p:nvPr/>
          </p:nvSpPr>
          <p:spPr>
            <a:xfrm>
              <a:off x="186718" y="75614"/>
              <a:ext cx="1089603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CORE EXPERIENCE</a:t>
              </a:r>
            </a:p>
          </p:txBody>
        </p:sp>
      </p:grpSp>
      <p:sp>
        <p:nvSpPr>
          <p:cNvPr id="120" name="TextBox 6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A Focused Reading Experience</a:t>
            </a:r>
          </a:p>
        </p:txBody>
      </p:sp>
      <p:sp>
        <p:nvSpPr>
          <p:cNvPr id="121" name="Rounded Rectangle 7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TextBox 8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Clean, distraction-free reader with adjustable text and a live progress bar.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Each daily portion is scoped to the exact verses for that day.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An estimated read time sets a clear, achievable goal.</a:t>
            </a:r>
          </a:p>
        </p:txBody>
      </p:sp>
      <p:sp>
        <p:nvSpPr>
          <p:cNvPr id="123" name="Rounded Rectangle 9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Rounded Rectangle 10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TextBox 11"/>
          <p:cNvSpPr txBox="1"/>
          <p:nvPr/>
        </p:nvSpPr>
        <p:spPr>
          <a:xfrm>
            <a:off x="6291072" y="5579306"/>
            <a:ext cx="5105096" cy="637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Readers always know exactly what to read and how long it takes — daily Scripture becomes effortless.</a:t>
            </a:r>
          </a:p>
        </p:txBody>
      </p:sp>
      <p:sp>
        <p:nvSpPr>
          <p:cNvPr id="126" name="Rounded Rectangle 12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7" name="TextBox 13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128" name="TextBox 14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Rounded Rectangle 3"/>
          <p:cNvSpPr/>
          <p:nvPr/>
        </p:nvSpPr>
        <p:spPr>
          <a:xfrm>
            <a:off x="626421" y="864108"/>
            <a:ext cx="2496198" cy="5129785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292" y="982980"/>
            <a:ext cx="2258455" cy="489204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ounded Rectangle 5"/>
          <p:cNvSpPr/>
          <p:nvPr/>
        </p:nvSpPr>
        <p:spPr>
          <a:xfrm>
            <a:off x="2518542" y="1001267"/>
            <a:ext cx="2369556" cy="485546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7414" y="1120139"/>
            <a:ext cx="2131812" cy="46177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Rounded Rectangle 7"/>
          <p:cNvGrpSpPr/>
          <p:nvPr/>
        </p:nvGrpSpPr>
        <p:grpSpPr>
          <a:xfrm>
            <a:off x="5989320" y="777240"/>
            <a:ext cx="1294791" cy="310897"/>
            <a:chOff x="0" y="0"/>
            <a:chExt cx="1294789" cy="310895"/>
          </a:xfrm>
        </p:grpSpPr>
        <p:sp>
          <p:nvSpPr>
            <p:cNvPr id="136" name="Rounded Rectangle"/>
            <p:cNvSpPr/>
            <p:nvPr/>
          </p:nvSpPr>
          <p:spPr>
            <a:xfrm>
              <a:off x="0" y="0"/>
              <a:ext cx="1294790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" name="ACCESSIBILITY"/>
            <p:cNvSpPr txBox="1"/>
            <p:nvPr/>
          </p:nvSpPr>
          <p:spPr>
            <a:xfrm>
              <a:off x="218044" y="75614"/>
              <a:ext cx="858702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ACCESSIBILITY</a:t>
              </a:r>
            </a:p>
          </p:txBody>
        </p:sp>
      </p:grpSp>
      <p:sp>
        <p:nvSpPr>
          <p:cNvPr id="139" name="TextBox 8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Bilingual — English &amp; Malayalam</a:t>
            </a:r>
          </a:p>
        </p:txBody>
      </p:sp>
      <p:sp>
        <p:nvSpPr>
          <p:cNvPr id="140" name="Rounded Rectangle 9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TextBox 10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Full Catholic-canon Bible in English (CPDV) or Malayalam (POC).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Switch translations anytime; each downloads for offline reading.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Same plan, same verses — in the reader's heart language.</a:t>
            </a:r>
          </a:p>
        </p:txBody>
      </p:sp>
      <p:sp>
        <p:nvSpPr>
          <p:cNvPr id="142" name="Rounded Rectangle 11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Rounded Rectangle 12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TextBox 13"/>
          <p:cNvSpPr txBox="1"/>
          <p:nvPr/>
        </p:nvSpPr>
        <p:spPr>
          <a:xfrm>
            <a:off x="6291072" y="5579306"/>
            <a:ext cx="5105096" cy="637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Opens daily Scripture to Malayalam-speaking communities, not just English readers.</a:t>
            </a:r>
          </a:p>
        </p:txBody>
      </p:sp>
      <p:sp>
        <p:nvSpPr>
          <p:cNvPr id="145" name="Rounded Rectangle 14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TextBox 15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147" name="TextBox 16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ed Rectangle 1"/>
          <p:cNvSpPr/>
          <p:nvPr/>
        </p:nvSpPr>
        <p:spPr>
          <a:xfrm>
            <a:off x="-6198" y="2288744"/>
            <a:ext cx="12191696" cy="36577"/>
          </a:xfrm>
          <a:prstGeom prst="roundRect">
            <a:avLst>
              <a:gd name="adj" fmla="val 0"/>
            </a:avLst>
          </a:prstGeom>
          <a:solidFill>
            <a:srgbClr val="165A8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" name="TextBox 2"/>
          <p:cNvSpPr txBox="1"/>
          <p:nvPr/>
        </p:nvSpPr>
        <p:spPr>
          <a:xfrm>
            <a:off x="960119" y="2697479"/>
            <a:ext cx="10241282" cy="54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1" sz="3400">
                <a:solidFill>
                  <a:srgbClr val="FFFFFF"/>
                </a:solidFill>
              </a:defRPr>
            </a:lvl1pPr>
          </a:lstStyle>
          <a:p>
            <a:pPr/>
            <a:r>
              <a:t>Engage</a:t>
            </a:r>
          </a:p>
        </p:txBody>
      </p:sp>
      <p:sp>
        <p:nvSpPr>
          <p:cNvPr id="151" name="TextBox 3"/>
          <p:cNvSpPr txBox="1"/>
          <p:nvPr/>
        </p:nvSpPr>
        <p:spPr>
          <a:xfrm>
            <a:off x="987551" y="3611879"/>
            <a:ext cx="10241282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1600">
                <a:solidFill>
                  <a:srgbClr val="2D9CDB"/>
                </a:solidFill>
              </a:defRPr>
            </a:lvl1pPr>
          </a:lstStyle>
          <a:p>
            <a:pPr/>
            <a:r>
              <a:t>Turn reading into reflection and habit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Rounded Rectangle 3"/>
          <p:cNvSpPr/>
          <p:nvPr/>
        </p:nvSpPr>
        <p:spPr>
          <a:xfrm>
            <a:off x="1220746" y="566927"/>
            <a:ext cx="2770590" cy="572414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618" y="685800"/>
            <a:ext cx="2532846" cy="5486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Rounded Rectangle 5"/>
          <p:cNvGrpSpPr/>
          <p:nvPr/>
        </p:nvGrpSpPr>
        <p:grpSpPr>
          <a:xfrm>
            <a:off x="5989320" y="777240"/>
            <a:ext cx="1547165" cy="310897"/>
            <a:chOff x="0" y="0"/>
            <a:chExt cx="1547163" cy="310895"/>
          </a:xfrm>
        </p:grpSpPr>
        <p:sp>
          <p:nvSpPr>
            <p:cNvPr id="157" name="Rounded Rectangle"/>
            <p:cNvSpPr/>
            <p:nvPr/>
          </p:nvSpPr>
          <p:spPr>
            <a:xfrm>
              <a:off x="0" y="0"/>
              <a:ext cx="1547164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" name="DAILY ENGAGEMENT"/>
            <p:cNvSpPr txBox="1"/>
            <p:nvPr/>
          </p:nvSpPr>
          <p:spPr>
            <a:xfrm>
              <a:off x="155349" y="75614"/>
              <a:ext cx="1236466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DAILY ENGAGEMENT</a:t>
              </a:r>
            </a:p>
          </p:txBody>
        </p:sp>
      </p:grpSp>
      <p:sp>
        <p:nvSpPr>
          <p:cNvPr id="160" name="TextBox 6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Gamified Daily Quests</a:t>
            </a:r>
          </a:p>
        </p:txBody>
      </p:sp>
      <p:sp>
        <p:nvSpPr>
          <p:cNvPr id="161" name="Rounded Rectangle 7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TextBox 8"/>
          <p:cNvSpPr txBox="1"/>
          <p:nvPr/>
        </p:nvSpPr>
        <p:spPr>
          <a:xfrm>
            <a:off x="6035040" y="2697479"/>
            <a:ext cx="5562296" cy="1337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Each day opens to three reading 'quests' — Old Testament, New Testament &amp; Wisdom.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Earn Manna (XP), level up, and watch a live Reading-Journey bar fill.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A daily streak counter rewards showing up every day.</a:t>
            </a:r>
          </a:p>
        </p:txBody>
      </p:sp>
      <p:sp>
        <p:nvSpPr>
          <p:cNvPr id="163" name="Rounded Rectangle 9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Rounded Rectangle 10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TextBox 11"/>
          <p:cNvSpPr txBox="1"/>
          <p:nvPr/>
        </p:nvSpPr>
        <p:spPr>
          <a:xfrm>
            <a:off x="6291072" y="5678477"/>
            <a:ext cx="5105096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Turns daily Bible reading into a rewarding, habit-forming routine — not a chore.</a:t>
            </a:r>
          </a:p>
        </p:txBody>
      </p:sp>
      <p:sp>
        <p:nvSpPr>
          <p:cNvPr id="166" name="Rounded Rectangle 12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TextBox 13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168" name="TextBox 14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Rounded Rectangle 3"/>
          <p:cNvSpPr/>
          <p:nvPr/>
        </p:nvSpPr>
        <p:spPr>
          <a:xfrm>
            <a:off x="1220746" y="566927"/>
            <a:ext cx="2770590" cy="572414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618" y="685800"/>
            <a:ext cx="2532846" cy="5486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Rounded Rectangle 5"/>
          <p:cNvGrpSpPr/>
          <p:nvPr/>
        </p:nvGrpSpPr>
        <p:grpSpPr>
          <a:xfrm>
            <a:off x="5989320" y="777240"/>
            <a:ext cx="1547165" cy="310897"/>
            <a:chOff x="0" y="0"/>
            <a:chExt cx="1547163" cy="310895"/>
          </a:xfrm>
        </p:grpSpPr>
        <p:sp>
          <p:nvSpPr>
            <p:cNvPr id="174" name="Rounded Rectangle"/>
            <p:cNvSpPr/>
            <p:nvPr/>
          </p:nvSpPr>
          <p:spPr>
            <a:xfrm>
              <a:off x="0" y="0"/>
              <a:ext cx="1547164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5" name="ENGAGE &amp; REFLECT"/>
            <p:cNvSpPr txBox="1"/>
            <p:nvPr/>
          </p:nvSpPr>
          <p:spPr>
            <a:xfrm>
              <a:off x="189149" y="75614"/>
              <a:ext cx="1168866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ENGAGE &amp; REFLECT</a:t>
              </a:r>
            </a:p>
          </p:txBody>
        </p:sp>
      </p:grpSp>
      <p:sp>
        <p:nvSpPr>
          <p:cNvPr id="177" name="TextBox 6"/>
          <p:cNvSpPr txBox="1"/>
          <p:nvPr/>
        </p:nvSpPr>
        <p:spPr>
          <a:xfrm>
            <a:off x="6035040" y="1234439"/>
            <a:ext cx="5562296" cy="96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Journal &amp; AI, Right Where You Read</a:t>
            </a:r>
          </a:p>
        </p:txBody>
      </p:sp>
      <p:sp>
        <p:nvSpPr>
          <p:cNvPr id="178" name="Rounded Rectangle 7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9" name="TextBox 8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Tap 'Journal' to capture reflections without leaving the passage.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'Explain AI' provides context and meaning on demand.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A gentle reading timer encourages real focus before marking complete.</a:t>
            </a:r>
          </a:p>
        </p:txBody>
      </p:sp>
      <p:sp>
        <p:nvSpPr>
          <p:cNvPr id="180" name="Rounded Rectangle 9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Rounded Rectangle 10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TextBox 11"/>
          <p:cNvSpPr txBox="1"/>
          <p:nvPr/>
        </p:nvSpPr>
        <p:spPr>
          <a:xfrm>
            <a:off x="6291072" y="5678477"/>
            <a:ext cx="5105096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Moves readers from passive reading to active reflection and understanding.</a:t>
            </a:r>
          </a:p>
        </p:txBody>
      </p:sp>
      <p:sp>
        <p:nvSpPr>
          <p:cNvPr id="183" name="Rounded Rectangle 12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TextBox 13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185" name="TextBox 14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ounded Rectangle 1"/>
          <p:cNvSpPr/>
          <p:nvPr/>
        </p:nvSpPr>
        <p:spPr>
          <a:xfrm>
            <a:off x="-274321" y="-274321"/>
            <a:ext cx="5669281" cy="7406642"/>
          </a:xfrm>
          <a:prstGeom prst="roundRect">
            <a:avLst>
              <a:gd name="adj" fmla="val 0"/>
            </a:avLst>
          </a:prstGeom>
          <a:solidFill>
            <a:srgbClr val="10172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Rounded Rectangle 2"/>
          <p:cNvSpPr/>
          <p:nvPr/>
        </p:nvSpPr>
        <p:spPr>
          <a:xfrm>
            <a:off x="0" y="0"/>
            <a:ext cx="146305" cy="6858000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Rounded Rectangle 3"/>
          <p:cNvSpPr/>
          <p:nvPr/>
        </p:nvSpPr>
        <p:spPr>
          <a:xfrm>
            <a:off x="626421" y="864108"/>
            <a:ext cx="2496198" cy="5129785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292" y="982980"/>
            <a:ext cx="2258455" cy="489204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ounded Rectangle 5"/>
          <p:cNvSpPr/>
          <p:nvPr/>
        </p:nvSpPr>
        <p:spPr>
          <a:xfrm>
            <a:off x="2518542" y="1001267"/>
            <a:ext cx="2369556" cy="4855466"/>
          </a:xfrm>
          <a:prstGeom prst="roundRect">
            <a:avLst>
              <a:gd name="adj" fmla="val 8500"/>
            </a:avLst>
          </a:prstGeom>
          <a:solidFill>
            <a:srgbClr val="151E2B"/>
          </a:solidFill>
          <a:ln w="12700">
            <a:miter lim="400000"/>
          </a:ln>
          <a:effectLst>
            <a:outerShdw sx="100000" sy="100000" kx="0" ky="0" algn="b" rotWithShape="0" blurRad="88900" dist="40000" dir="54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7414" y="1120139"/>
            <a:ext cx="2131812" cy="46177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Rounded Rectangle 7"/>
          <p:cNvGrpSpPr/>
          <p:nvPr/>
        </p:nvGrpSpPr>
        <p:grpSpPr>
          <a:xfrm>
            <a:off x="5989320" y="777240"/>
            <a:ext cx="1463040" cy="310897"/>
            <a:chOff x="0" y="0"/>
            <a:chExt cx="1463038" cy="310895"/>
          </a:xfrm>
        </p:grpSpPr>
        <p:sp>
          <p:nvSpPr>
            <p:cNvPr id="193" name="Rounded Rectangle"/>
            <p:cNvSpPr/>
            <p:nvPr/>
          </p:nvSpPr>
          <p:spPr>
            <a:xfrm>
              <a:off x="0" y="0"/>
              <a:ext cx="1463039" cy="310896"/>
            </a:xfrm>
            <a:prstGeom prst="roundRect">
              <a:avLst>
                <a:gd name="adj" fmla="val 50000"/>
              </a:avLst>
            </a:prstGeom>
            <a:solidFill>
              <a:srgbClr val="2D9C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PERSONAL GROWTH"/>
            <p:cNvSpPr txBox="1"/>
            <p:nvPr/>
          </p:nvSpPr>
          <p:spPr>
            <a:xfrm>
              <a:off x="117175" y="75614"/>
              <a:ext cx="1228689" cy="15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PERSONAL GROWTH</a:t>
              </a:r>
            </a:p>
          </p:txBody>
        </p:sp>
      </p:grpSp>
      <p:sp>
        <p:nvSpPr>
          <p:cNvPr id="196" name="TextBox 8"/>
          <p:cNvSpPr txBox="1"/>
          <p:nvPr/>
        </p:nvSpPr>
        <p:spPr>
          <a:xfrm>
            <a:off x="6035040" y="1234439"/>
            <a:ext cx="5562296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Reflective Journaling</a:t>
            </a:r>
          </a:p>
        </p:txBody>
      </p:sp>
      <p:sp>
        <p:nvSpPr>
          <p:cNvPr id="197" name="Rounded Rectangle 9"/>
          <p:cNvSpPr/>
          <p:nvPr/>
        </p:nvSpPr>
        <p:spPr>
          <a:xfrm>
            <a:off x="5989320" y="2395727"/>
            <a:ext cx="1005841" cy="41149"/>
          </a:xfrm>
          <a:prstGeom prst="roundRect">
            <a:avLst>
              <a:gd name="adj" fmla="val 0"/>
            </a:avLst>
          </a:prstGeom>
          <a:solidFill>
            <a:srgbClr val="2D9C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TextBox 10"/>
          <p:cNvSpPr txBox="1"/>
          <p:nvPr/>
        </p:nvSpPr>
        <p:spPr>
          <a:xfrm>
            <a:off x="6035040" y="2697479"/>
            <a:ext cx="5562296" cy="11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2D9CDB"/>
                </a:solidFill>
              </a:defRPr>
            </a:pPr>
            <a:r>
              <a:t>HOW IT WORKS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Rich-text journal with Bible Reading, Prayer and Sermon Notes templates.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Prompted by 'What is God speaking to you today?'</a:t>
            </a:r>
          </a:p>
          <a:p>
            <a:pPr>
              <a:lnSpc>
                <a:spcPct val="104999"/>
              </a:lnSpc>
              <a:spcBef>
                <a:spcPts val="700"/>
              </a:spcBef>
              <a:defRPr sz="1300">
                <a:solidFill>
                  <a:srgbClr val="AEB9C7"/>
                </a:solidFill>
              </a:defRPr>
            </a:pPr>
            <a:r>
              <a:t>•   Every entry is saved, searchable and tied to the day's reading.</a:t>
            </a:r>
          </a:p>
        </p:txBody>
      </p:sp>
      <p:sp>
        <p:nvSpPr>
          <p:cNvPr id="199" name="Rounded Rectangle 11"/>
          <p:cNvSpPr/>
          <p:nvPr/>
        </p:nvSpPr>
        <p:spPr>
          <a:xfrm>
            <a:off x="5989320" y="5440679"/>
            <a:ext cx="5653736" cy="868681"/>
          </a:xfrm>
          <a:prstGeom prst="roundRect">
            <a:avLst>
              <a:gd name="adj" fmla="val 12000"/>
            </a:avLst>
          </a:prstGeom>
          <a:solidFill>
            <a:srgbClr val="102A1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Rounded Rectangle 12"/>
          <p:cNvSpPr/>
          <p:nvPr/>
        </p:nvSpPr>
        <p:spPr>
          <a:xfrm>
            <a:off x="5989320" y="5440679"/>
            <a:ext cx="64009" cy="868681"/>
          </a:xfrm>
          <a:prstGeom prst="roundRect">
            <a:avLst>
              <a:gd name="adj" fmla="val 0"/>
            </a:avLst>
          </a:prstGeom>
          <a:solidFill>
            <a:srgbClr val="3AD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TextBox 13"/>
          <p:cNvSpPr txBox="1"/>
          <p:nvPr/>
        </p:nvSpPr>
        <p:spPr>
          <a:xfrm>
            <a:off x="6291072" y="5678477"/>
            <a:ext cx="5105096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200"/>
              </a:spcBef>
              <a:defRPr b="1" sz="1100">
                <a:solidFill>
                  <a:srgbClr val="3AD07A"/>
                </a:solidFill>
              </a:defRPr>
            </a:pPr>
            <a:r>
              <a:t>IMPACT</a:t>
            </a:r>
          </a:p>
          <a:p>
            <a:pPr>
              <a:lnSpc>
                <a:spcPct val="104999"/>
              </a:lnSpc>
              <a:defRPr sz="1200">
                <a:solidFill>
                  <a:srgbClr val="FFFFFF"/>
                </a:solidFill>
              </a:defRPr>
            </a:pPr>
            <a:r>
              <a:t>Builds a personal, lasting record of spiritual growth across the year.</a:t>
            </a:r>
          </a:p>
        </p:txBody>
      </p:sp>
      <p:sp>
        <p:nvSpPr>
          <p:cNvPr id="202" name="Rounded Rectangle 14"/>
          <p:cNvSpPr/>
          <p:nvPr/>
        </p:nvSpPr>
        <p:spPr>
          <a:xfrm>
            <a:off x="0" y="6400800"/>
            <a:ext cx="12191696" cy="18289"/>
          </a:xfrm>
          <a:prstGeom prst="roundRect">
            <a:avLst>
              <a:gd name="adj" fmla="val 0"/>
            </a:avLst>
          </a:prstGeom>
          <a:solidFill>
            <a:srgbClr val="121A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TextBox 15"/>
          <p:cNvSpPr txBox="1"/>
          <p:nvPr/>
        </p:nvSpPr>
        <p:spPr>
          <a:xfrm>
            <a:off x="548639" y="6494439"/>
            <a:ext cx="53949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Daily Bible Reading Mission</a:t>
            </a:r>
          </a:p>
        </p:txBody>
      </p:sp>
      <p:sp>
        <p:nvSpPr>
          <p:cNvPr id="204" name="TextBox 16"/>
          <p:cNvSpPr txBox="1"/>
          <p:nvPr/>
        </p:nvSpPr>
        <p:spPr>
          <a:xfrm>
            <a:off x="10957254" y="6494439"/>
            <a:ext cx="68580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spcBef>
                <a:spcPts val="400"/>
              </a:spcBef>
              <a:defRPr sz="900">
                <a:solidFill>
                  <a:srgbClr val="6B7685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B10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ounded Rectangle 1"/>
          <p:cNvSpPr/>
          <p:nvPr/>
        </p:nvSpPr>
        <p:spPr>
          <a:xfrm>
            <a:off x="-6198" y="2288744"/>
            <a:ext cx="12191696" cy="36577"/>
          </a:xfrm>
          <a:prstGeom prst="roundRect">
            <a:avLst>
              <a:gd name="adj" fmla="val 0"/>
            </a:avLst>
          </a:prstGeom>
          <a:solidFill>
            <a:srgbClr val="165A8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TextBox 2"/>
          <p:cNvSpPr txBox="1"/>
          <p:nvPr/>
        </p:nvSpPr>
        <p:spPr>
          <a:xfrm>
            <a:off x="960119" y="2697479"/>
            <a:ext cx="10241282" cy="54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1" sz="3400">
                <a:solidFill>
                  <a:srgbClr val="FFFFFF"/>
                </a:solidFill>
              </a:defRPr>
            </a:lvl1pPr>
          </a:lstStyle>
          <a:p>
            <a:pPr/>
            <a:r>
              <a:t>Progress</a:t>
            </a:r>
          </a:p>
        </p:txBody>
      </p:sp>
      <p:sp>
        <p:nvSpPr>
          <p:cNvPr id="208" name="TextBox 3"/>
          <p:cNvSpPr txBox="1"/>
          <p:nvPr/>
        </p:nvSpPr>
        <p:spPr>
          <a:xfrm>
            <a:off x="987551" y="3611879"/>
            <a:ext cx="10241282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1600">
                <a:solidFill>
                  <a:srgbClr val="2D9CDB"/>
                </a:solidFill>
              </a:defRPr>
            </a:lvl1pPr>
          </a:lstStyle>
          <a:p>
            <a:pPr/>
            <a:r>
              <a:t>Make consistency visible and rewarding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